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66"/>
    <p:restoredTop sz="94694"/>
  </p:normalViewPr>
  <p:slideViewPr>
    <p:cSldViewPr snapToGrid="0" snapToObjects="1">
      <p:cViewPr varScale="1">
        <p:scale>
          <a:sx n="106" d="100"/>
          <a:sy n="106" d="100"/>
        </p:scale>
        <p:origin x="15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BA2D0-252D-2E41-8FDC-5ECCB4AFC7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BDD4E9-81B0-5548-BF06-FCBCF38899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8AF753-8D81-1843-B924-2B150E263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97A6C-CD0D-484E-896B-4F380C1A306B}" type="datetimeFigureOut">
              <a:rPr lang="en-US" smtClean="0"/>
              <a:t>2/27/21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07E1CB-B5FF-7D4D-8F2C-32A4F7A6D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3D2C7-638E-8B47-A6FF-05D64EEA5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1D944-C78A-5E4B-A4F6-C706994B4C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907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AC44C-98EC-084F-BC23-204E4205D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3A750C-D874-AA4B-A220-493A0DC675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3B325-E54D-E246-9693-6D776E566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97A6C-CD0D-484E-896B-4F380C1A306B}" type="datetimeFigureOut">
              <a:rPr lang="en-US" smtClean="0"/>
              <a:t>2/27/21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EE1CC-A031-174D-8409-B5A0E53D1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9A2D7-9F6B-6E4E-B938-AF6D976B7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1D944-C78A-5E4B-A4F6-C706994B4C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771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BE3A34-3BE3-614B-AE7E-6612D77783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0F3426-DF95-8B43-A9DD-8CBF7A56D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9BE0-79BE-9148-A9EE-295E8DF1A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97A6C-CD0D-484E-896B-4F380C1A306B}" type="datetimeFigureOut">
              <a:rPr lang="en-US" smtClean="0"/>
              <a:t>2/27/21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3F8820-2BF1-364C-A403-D484D4B03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64B76-662A-D144-83EC-E17519A43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1D944-C78A-5E4B-A4F6-C706994B4C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635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7A0E7-E8D2-2B46-A335-3431E99FC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AAC07-7F68-804B-9B69-777861EA4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1548B7-4F2C-F147-8BDD-46E87F8CB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97A6C-CD0D-484E-896B-4F380C1A306B}" type="datetimeFigureOut">
              <a:rPr lang="en-US" smtClean="0"/>
              <a:t>2/27/21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B79CD7-2B26-0243-9210-4F458DE92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AC3CFF-7542-804B-8694-1DF78901E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1D944-C78A-5E4B-A4F6-C706994B4C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2124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57AF8-A4CC-904F-BB69-8DC162C8C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70D722-8632-5244-8C92-6F59B18C5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107291-7FC2-4F47-AC9A-A1A50AF15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97A6C-CD0D-484E-896B-4F380C1A306B}" type="datetimeFigureOut">
              <a:rPr lang="en-US" smtClean="0"/>
              <a:t>2/27/21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9DA9-3321-EE4C-9427-041157E5B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F211C-86BF-174D-B347-FACB6DD3C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1D944-C78A-5E4B-A4F6-C706994B4C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608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7C95F-C359-A44F-9BFA-A22EF9B58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1B348-11C7-0E4B-93F3-DBE4B6C85B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951A2E-89F2-9A46-AAC9-D15AE731F0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CC9F7F-8310-F448-B2FE-3B1AF32BE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97A6C-CD0D-484E-896B-4F380C1A306B}" type="datetimeFigureOut">
              <a:rPr lang="en-US" smtClean="0"/>
              <a:t>2/27/21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72B682-0F8B-E341-8980-1C5A5182A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E1F74-C2C3-7E4F-8768-9FF03A92E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1D944-C78A-5E4B-A4F6-C706994B4C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748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ABACE-5CB5-8440-82DC-C9D7344A9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0B901B-6C3B-174D-9B3D-72A7B0DD4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593CF4-9862-4446-BAD6-04AECB973E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6DB432-7C74-A844-ADFD-CF49ED589E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CEF476-CA20-2C49-BA38-418959D4A4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65D219-53C2-B14C-A25C-38CC39EDC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97A6C-CD0D-484E-896B-4F380C1A306B}" type="datetimeFigureOut">
              <a:rPr lang="en-US" smtClean="0"/>
              <a:t>2/27/21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B10179-EA50-0A41-BA5B-7A12DD08E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E3B3C7-2376-614F-AD72-00CF0FF06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1D944-C78A-5E4B-A4F6-C706994B4C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841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93117-0CEB-2A49-8406-8253EB166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1C7FAD-4C2D-EE4C-AC8B-4347B8BD1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97A6C-CD0D-484E-896B-4F380C1A306B}" type="datetimeFigureOut">
              <a:rPr lang="en-US" smtClean="0"/>
              <a:t>2/27/21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11BB42-EA55-3044-A9DB-9BCA7B70A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57F4EB-45C8-3E49-85D7-A4F5E3C9E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1D944-C78A-5E4B-A4F6-C706994B4C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652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52192C-5CAF-E144-B23D-A7E878D8C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97A6C-CD0D-484E-896B-4F380C1A306B}" type="datetimeFigureOut">
              <a:rPr lang="en-US" smtClean="0"/>
              <a:t>2/27/21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7BED95-30B7-E148-AFCF-7AB141598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90721F-EBC1-4240-9B2C-192EFCD3E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1D944-C78A-5E4B-A4F6-C706994B4C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874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24A7C-6BC6-1041-96DC-270DDB60F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F09AA-9556-2645-BDBA-C5DE94516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A7C887-12A1-794F-8749-42A46840E7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1EA68E-DC05-F640-9D76-8C9062818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97A6C-CD0D-484E-896B-4F380C1A306B}" type="datetimeFigureOut">
              <a:rPr lang="en-US" smtClean="0"/>
              <a:t>2/27/21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35835D-7251-854F-96FB-FEBB31288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101BA8-E9DB-0243-9230-0A30ED85D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1D944-C78A-5E4B-A4F6-C706994B4C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475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8DFBA-2836-B546-ADAA-F6AB638C1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C2591D-0EDF-2044-A49C-C1CC602895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8F6E79-81C0-7242-AE8A-E2B1CBFF81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0DECB-3E18-9042-BB8A-AB83FD6F4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97A6C-CD0D-484E-896B-4F380C1A306B}" type="datetimeFigureOut">
              <a:rPr lang="en-US" smtClean="0"/>
              <a:t>2/27/21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A1264-BC18-1947-A49D-9CDCDB6B3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3A6679-BFA2-0E49-A70A-66F64D167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1D944-C78A-5E4B-A4F6-C706994B4C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743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3DFE1E-E44F-454F-9AB7-4BE6366B4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C789C3-1135-D744-9BFD-4B00F38020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430AAC-22EA-C74C-BABE-3511B8947D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B97A6C-CD0D-484E-896B-4F380C1A306B}" type="datetimeFigureOut">
              <a:rPr lang="en-US" smtClean="0"/>
              <a:t>2/27/21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10A69-2772-CD4E-8D45-E903F591F1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D81A27-4022-1F45-96F0-0A8F370207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1D944-C78A-5E4B-A4F6-C706994B4C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2898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9441A-62D2-8F46-A8F2-E3DCF33110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1199249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InterWorks – Case Study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88FFA4-C1F6-7041-9C36-4ABB426C1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8908" y="998473"/>
            <a:ext cx="4394887" cy="401551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Data Engineer – by Phil Baltazar</a:t>
            </a:r>
          </a:p>
        </p:txBody>
      </p:sp>
    </p:spTree>
    <p:extLst>
      <p:ext uri="{BB962C8B-B14F-4D97-AF65-F5344CB8AC3E}">
        <p14:creationId xmlns:p14="http://schemas.microsoft.com/office/powerpoint/2010/main" val="3125759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9441A-62D2-8F46-A8F2-E3DCF33110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3941805" cy="531341"/>
          </a:xfrm>
        </p:spPr>
        <p:txBody>
          <a:bodyPr>
            <a:normAutofit/>
          </a:bodyPr>
          <a:lstStyle/>
          <a:p>
            <a:r>
              <a:rPr lang="en-US" sz="2800" b="1" dirty="0"/>
              <a:t>InterWorks – Case Study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88FFA4-C1F6-7041-9C36-4ABB426C1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79386" y="1133065"/>
            <a:ext cx="3633216" cy="671672"/>
          </a:xfrm>
        </p:spPr>
        <p:txBody>
          <a:bodyPr>
            <a:normAutofit/>
          </a:bodyPr>
          <a:lstStyle/>
          <a:p>
            <a:r>
              <a:rPr lang="en-US" sz="4000" dirty="0"/>
              <a:t>Summary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52F854-66CD-4645-B4C7-EFB39C987F60}"/>
              </a:ext>
            </a:extLst>
          </p:cNvPr>
          <p:cNvSpPr txBox="1"/>
          <p:nvPr/>
        </p:nvSpPr>
        <p:spPr>
          <a:xfrm>
            <a:off x="2251905" y="2136340"/>
            <a:ext cx="768817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Analyze and manipulate data.</a:t>
            </a:r>
          </a:p>
          <a:p>
            <a:pPr marL="285750" indent="-285750">
              <a:buFontTx/>
              <a:buChar char="-"/>
            </a:pPr>
            <a:endParaRPr lang="en-US" sz="2400" dirty="0"/>
          </a:p>
          <a:p>
            <a:pPr marL="285750" indent="-285750">
              <a:buFontTx/>
              <a:buChar char="-"/>
            </a:pPr>
            <a:r>
              <a:rPr lang="en-US" sz="2400" dirty="0"/>
              <a:t>Clean and format data, including feature engineering. </a:t>
            </a:r>
          </a:p>
          <a:p>
            <a:pPr marL="285750" indent="-285750">
              <a:buFontTx/>
              <a:buChar char="-"/>
            </a:pPr>
            <a:endParaRPr lang="en-US" sz="2400" dirty="0"/>
          </a:p>
          <a:p>
            <a:pPr marL="285750" indent="-285750">
              <a:buFontTx/>
              <a:buChar char="-"/>
            </a:pPr>
            <a:r>
              <a:rPr lang="en-US" sz="2400" dirty="0"/>
              <a:t>Load cleaned/sanitized data into PostgreSQL.</a:t>
            </a:r>
          </a:p>
          <a:p>
            <a:pPr marL="285750" indent="-285750">
              <a:buFontTx/>
              <a:buChar char="-"/>
            </a:pPr>
            <a:endParaRPr lang="en-US" sz="2400" dirty="0"/>
          </a:p>
          <a:p>
            <a:pPr marL="285750" indent="-285750">
              <a:buFontTx/>
              <a:buChar char="-"/>
            </a:pPr>
            <a:r>
              <a:rPr lang="en-US" sz="2400" dirty="0"/>
              <a:t>Create fact, dimension and view tables in PostgreSQL.</a:t>
            </a:r>
          </a:p>
          <a:p>
            <a:pPr marL="285750" indent="-285750">
              <a:buFontTx/>
              <a:buChar char="-"/>
            </a:pPr>
            <a:endParaRPr lang="en-US" sz="2400" dirty="0"/>
          </a:p>
          <a:p>
            <a:pPr marL="285750" indent="-285750">
              <a:buFontTx/>
              <a:buChar char="-"/>
            </a:pPr>
            <a:r>
              <a:rPr lang="en-US" sz="2400" dirty="0"/>
              <a:t>Present findings and insights through consultancy lenses. 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6B091BE-3CA7-4040-A1BE-D10B30ABF6D7}"/>
              </a:ext>
            </a:extLst>
          </p:cNvPr>
          <p:cNvSpPr txBox="1">
            <a:spLocks/>
          </p:cNvSpPr>
          <p:nvPr/>
        </p:nvSpPr>
        <p:spPr>
          <a:xfrm>
            <a:off x="9131968" y="6545179"/>
            <a:ext cx="3175521" cy="31282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</a:rPr>
              <a:t>Data Engineer – by Phil Baltazar</a:t>
            </a:r>
          </a:p>
        </p:txBody>
      </p:sp>
    </p:spTree>
    <p:extLst>
      <p:ext uri="{BB962C8B-B14F-4D97-AF65-F5344CB8AC3E}">
        <p14:creationId xmlns:p14="http://schemas.microsoft.com/office/powerpoint/2010/main" val="2140679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9441A-62D2-8F46-A8F2-E3DCF33110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3941805" cy="531341"/>
          </a:xfrm>
        </p:spPr>
        <p:txBody>
          <a:bodyPr>
            <a:normAutofit/>
          </a:bodyPr>
          <a:lstStyle/>
          <a:p>
            <a:r>
              <a:rPr lang="en-US" sz="2800" b="1" dirty="0"/>
              <a:t>InterWorks – Case Study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52F854-66CD-4645-B4C7-EFB39C987F60}"/>
              </a:ext>
            </a:extLst>
          </p:cNvPr>
          <p:cNvSpPr txBox="1"/>
          <p:nvPr/>
        </p:nvSpPr>
        <p:spPr>
          <a:xfrm>
            <a:off x="228601" y="1450240"/>
            <a:ext cx="5867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After some Data Engineering, the data is clean and ready for further analysis. </a:t>
            </a:r>
          </a:p>
          <a:p>
            <a:endParaRPr lang="en-US" sz="20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6B091BE-3CA7-4040-A1BE-D10B30ABF6D7}"/>
              </a:ext>
            </a:extLst>
          </p:cNvPr>
          <p:cNvSpPr txBox="1">
            <a:spLocks/>
          </p:cNvSpPr>
          <p:nvPr/>
        </p:nvSpPr>
        <p:spPr>
          <a:xfrm>
            <a:off x="9131968" y="6545179"/>
            <a:ext cx="3175521" cy="31282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</a:rPr>
              <a:t>Data Engineer – by Phil Baltazar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4D9EF7-26F8-BB4F-A5F8-8BE3E59ED2F4}"/>
              </a:ext>
            </a:extLst>
          </p:cNvPr>
          <p:cNvSpPr txBox="1"/>
          <p:nvPr/>
        </p:nvSpPr>
        <p:spPr>
          <a:xfrm>
            <a:off x="6096001" y="1479884"/>
            <a:ext cx="5867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tables were created in PostgreSQL to facilitate visualization through Tableau.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2DFA95F-CEEB-B34B-BCBC-DD517CB61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2155859"/>
            <a:ext cx="5869515" cy="37273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B364ED1-82DA-954B-A3A9-F16A1F4BC4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486" y="2155859"/>
            <a:ext cx="5726488" cy="372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355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9441A-62D2-8F46-A8F2-E3DCF33110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3941805" cy="531341"/>
          </a:xfrm>
        </p:spPr>
        <p:txBody>
          <a:bodyPr>
            <a:normAutofit/>
          </a:bodyPr>
          <a:lstStyle/>
          <a:p>
            <a:r>
              <a:rPr lang="en-US" sz="2800" b="1" dirty="0"/>
              <a:t>InterWorks – Case Study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52F854-66CD-4645-B4C7-EFB39C987F60}"/>
              </a:ext>
            </a:extLst>
          </p:cNvPr>
          <p:cNvSpPr txBox="1"/>
          <p:nvPr/>
        </p:nvSpPr>
        <p:spPr>
          <a:xfrm>
            <a:off x="228601" y="1450240"/>
            <a:ext cx="5867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Dimension Table DIM_AIRPORT could be used as a technical table that shows info about airport and aircraft.</a:t>
            </a:r>
          </a:p>
          <a:p>
            <a:endParaRPr lang="en-US" sz="20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6B091BE-3CA7-4040-A1BE-D10B30ABF6D7}"/>
              </a:ext>
            </a:extLst>
          </p:cNvPr>
          <p:cNvSpPr txBox="1">
            <a:spLocks/>
          </p:cNvSpPr>
          <p:nvPr/>
        </p:nvSpPr>
        <p:spPr>
          <a:xfrm>
            <a:off x="9131968" y="6545179"/>
            <a:ext cx="3175521" cy="31282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</a:rPr>
              <a:t>Data Engineer – by Phil Baltazar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4D9EF7-26F8-BB4F-A5F8-8BE3E59ED2F4}"/>
              </a:ext>
            </a:extLst>
          </p:cNvPr>
          <p:cNvSpPr txBox="1"/>
          <p:nvPr/>
        </p:nvSpPr>
        <p:spPr>
          <a:xfrm>
            <a:off x="6096001" y="1479884"/>
            <a:ext cx="5867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Dimension Table DIM_DATE focuses more on dates from flights and information such as flight date and destinations.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E710CF-5206-5C48-8A87-CEE38C9924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55859"/>
            <a:ext cx="5871272" cy="33666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778F65-9D98-494C-A3B7-F02583AB78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728" y="2126214"/>
            <a:ext cx="5802956" cy="3396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897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9441A-62D2-8F46-A8F2-E3DCF33110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3941805" cy="531341"/>
          </a:xfrm>
        </p:spPr>
        <p:txBody>
          <a:bodyPr>
            <a:normAutofit/>
          </a:bodyPr>
          <a:lstStyle/>
          <a:p>
            <a:r>
              <a:rPr lang="en-US" sz="2800" b="1" dirty="0"/>
              <a:t>InterWorks – Case Study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52F854-66CD-4645-B4C7-EFB39C987F60}"/>
              </a:ext>
            </a:extLst>
          </p:cNvPr>
          <p:cNvSpPr txBox="1"/>
          <p:nvPr/>
        </p:nvSpPr>
        <p:spPr>
          <a:xfrm>
            <a:off x="228600" y="1450240"/>
            <a:ext cx="11646567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DIM_AIRPORT table:</a:t>
            </a:r>
          </a:p>
          <a:p>
            <a:endParaRPr lang="en-US" dirty="0"/>
          </a:p>
          <a:p>
            <a:r>
              <a:rPr lang="en-US" dirty="0"/>
              <a:t>Contains more technical and mechanical attributes to support visualization for a more technical audience, or when the insights to be drawn from the data have a more technical/mechanical flare. </a:t>
            </a:r>
          </a:p>
          <a:p>
            <a:endParaRPr lang="en-US" sz="20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6B091BE-3CA7-4040-A1BE-D10B30ABF6D7}"/>
              </a:ext>
            </a:extLst>
          </p:cNvPr>
          <p:cNvSpPr txBox="1">
            <a:spLocks/>
          </p:cNvSpPr>
          <p:nvPr/>
        </p:nvSpPr>
        <p:spPr>
          <a:xfrm>
            <a:off x="9131968" y="6545179"/>
            <a:ext cx="3175521" cy="31282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</a:rPr>
              <a:t>Data Engineer – by Phil Baltazar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4D9EF7-26F8-BB4F-A5F8-8BE3E59ED2F4}"/>
              </a:ext>
            </a:extLst>
          </p:cNvPr>
          <p:cNvSpPr txBox="1"/>
          <p:nvPr/>
        </p:nvSpPr>
        <p:spPr>
          <a:xfrm>
            <a:off x="228600" y="3138580"/>
            <a:ext cx="116465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DIM_DATE table:</a:t>
            </a:r>
          </a:p>
          <a:p>
            <a:endParaRPr lang="en-US" dirty="0"/>
          </a:p>
          <a:p>
            <a:r>
              <a:rPr lang="en-US" dirty="0"/>
              <a:t>Contains information about the flight date, origin and destination (airport and cities) and other attributes to support visualizations of flights from a specific airport, or on a certain date or even which airport had the most flights from the data provided.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64B7D2-420C-F643-B57E-2A7D59C00082}"/>
              </a:ext>
            </a:extLst>
          </p:cNvPr>
          <p:cNvSpPr txBox="1"/>
          <p:nvPr/>
        </p:nvSpPr>
        <p:spPr>
          <a:xfrm>
            <a:off x="228600" y="5161548"/>
            <a:ext cx="116465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Flights table:</a:t>
            </a:r>
          </a:p>
          <a:p>
            <a:endParaRPr lang="en-US" dirty="0"/>
          </a:p>
          <a:p>
            <a:r>
              <a:rPr lang="en-US" dirty="0"/>
              <a:t>Contains TRANSACTIONID as the primary key. All other tables and views uses this value as a foreign key. </a:t>
            </a:r>
          </a:p>
        </p:txBody>
      </p:sp>
    </p:spTree>
    <p:extLst>
      <p:ext uri="{BB962C8B-B14F-4D97-AF65-F5344CB8AC3E}">
        <p14:creationId xmlns:p14="http://schemas.microsoft.com/office/powerpoint/2010/main" val="515444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9441A-62D2-8F46-A8F2-E3DCF33110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3941805" cy="531341"/>
          </a:xfrm>
        </p:spPr>
        <p:txBody>
          <a:bodyPr>
            <a:normAutofit/>
          </a:bodyPr>
          <a:lstStyle/>
          <a:p>
            <a:r>
              <a:rPr lang="en-US" sz="2800" b="1" dirty="0"/>
              <a:t>InterWorks – Case Study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52F854-66CD-4645-B4C7-EFB39C987F60}"/>
              </a:ext>
            </a:extLst>
          </p:cNvPr>
          <p:cNvSpPr txBox="1"/>
          <p:nvPr/>
        </p:nvSpPr>
        <p:spPr>
          <a:xfrm>
            <a:off x="481263" y="1450240"/>
            <a:ext cx="1111717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Data Repairs: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Those whose values were either True or False (Boolean) needed to be cleaned of many format variants (CANCELLED and DIVERTED). </a:t>
            </a:r>
          </a:p>
          <a:p>
            <a:endParaRPr lang="en-US" dirty="0"/>
          </a:p>
          <a:p>
            <a:r>
              <a:rPr lang="en-US" dirty="0"/>
              <a:t>Also, as recommended in the case study, AIRLINENAME was corrected to show more atomic values (removed code to another existing column, AIRLINECODE). </a:t>
            </a:r>
          </a:p>
          <a:p>
            <a:endParaRPr lang="en-US" dirty="0"/>
          </a:p>
          <a:p>
            <a:r>
              <a:rPr lang="en-US" dirty="0"/>
              <a:t>The column DISTANCE was manipulated to facilitate wrangling, and left untouched, although two new columns were engineered from it: DISTNUM and MEASURE. The former with just the numerical representation of miles, and the later with the measurement string, in this case “miles” as preferred in the case study document. </a:t>
            </a:r>
          </a:p>
          <a:p>
            <a:endParaRPr lang="en-US" sz="2000" dirty="0"/>
          </a:p>
          <a:p>
            <a:r>
              <a:rPr lang="en-US" sz="2000" dirty="0"/>
              <a:t>Fixed and optimized all data types of every attribute. 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6B091BE-3CA7-4040-A1BE-D10B30ABF6D7}"/>
              </a:ext>
            </a:extLst>
          </p:cNvPr>
          <p:cNvSpPr txBox="1">
            <a:spLocks/>
          </p:cNvSpPr>
          <p:nvPr/>
        </p:nvSpPr>
        <p:spPr>
          <a:xfrm>
            <a:off x="9131968" y="6545179"/>
            <a:ext cx="3175521" cy="31282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</a:rPr>
              <a:t>Data Engineer – by Phil Baltazar</a:t>
            </a:r>
          </a:p>
        </p:txBody>
      </p:sp>
    </p:spTree>
    <p:extLst>
      <p:ext uri="{BB962C8B-B14F-4D97-AF65-F5344CB8AC3E}">
        <p14:creationId xmlns:p14="http://schemas.microsoft.com/office/powerpoint/2010/main" val="1608559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9441A-62D2-8F46-A8F2-E3DCF33110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3941805" cy="531341"/>
          </a:xfrm>
        </p:spPr>
        <p:txBody>
          <a:bodyPr>
            <a:normAutofit/>
          </a:bodyPr>
          <a:lstStyle/>
          <a:p>
            <a:r>
              <a:rPr lang="en-US" sz="2800" b="1" dirty="0"/>
              <a:t>InterWorks – Case Study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6B091BE-3CA7-4040-A1BE-D10B30ABF6D7}"/>
              </a:ext>
            </a:extLst>
          </p:cNvPr>
          <p:cNvSpPr txBox="1">
            <a:spLocks/>
          </p:cNvSpPr>
          <p:nvPr/>
        </p:nvSpPr>
        <p:spPr>
          <a:xfrm>
            <a:off x="9131968" y="6545179"/>
            <a:ext cx="3175521" cy="31282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</a:rPr>
              <a:t>Data Engineer – by Phil Baltazar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0EC37D-01EB-AE40-B6CC-64F3416FD8AC}"/>
              </a:ext>
            </a:extLst>
          </p:cNvPr>
          <p:cNvSpPr txBox="1"/>
          <p:nvPr/>
        </p:nvSpPr>
        <p:spPr>
          <a:xfrm>
            <a:off x="481263" y="1450240"/>
            <a:ext cx="1111717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Data Engineering: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Aside from the columns created during repairs, these additional attributes were engineered:</a:t>
            </a:r>
          </a:p>
          <a:p>
            <a:endParaRPr lang="en-US" dirty="0"/>
          </a:p>
          <a:p>
            <a:r>
              <a:rPr lang="en-US" dirty="0"/>
              <a:t>DEPDELAYGT15 – which represents delays greater than 15 minutes.</a:t>
            </a:r>
          </a:p>
          <a:p>
            <a:endParaRPr lang="en-US" dirty="0"/>
          </a:p>
          <a:p>
            <a:r>
              <a:rPr lang="en-US" dirty="0"/>
              <a:t>DISTANCEGROUP – represents binned traveled distances into “short”, “medium” or “long”.</a:t>
            </a:r>
          </a:p>
          <a:p>
            <a:endParaRPr lang="en-US" dirty="0"/>
          </a:p>
          <a:p>
            <a:r>
              <a:rPr lang="en-US" dirty="0"/>
              <a:t>NEXTDAYARR – returns to True if the flight arrives on the next/following day.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Further Considerations: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Column ORIGAIRPORTNAME and DESTAIRPORTNAME remain concatenated. All columns with time are shown as integers. DEPDELAY and NEXTDAYARR could use accuracy improvement. The VW_FLIGHTS view needs a better filter either through pgAdmin4 directly or through code review in Jupyter. A second iteration would address these.</a:t>
            </a:r>
          </a:p>
        </p:txBody>
      </p:sp>
    </p:spTree>
    <p:extLst>
      <p:ext uri="{BB962C8B-B14F-4D97-AF65-F5344CB8AC3E}">
        <p14:creationId xmlns:p14="http://schemas.microsoft.com/office/powerpoint/2010/main" val="3161326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2809</TotalTime>
  <Words>526</Words>
  <Application>Microsoft Macintosh PowerPoint</Application>
  <PresentationFormat>Widescreen</PresentationFormat>
  <Paragraphs>63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InterWorks – Case Study</vt:lpstr>
      <vt:lpstr>InterWorks – Case Study</vt:lpstr>
      <vt:lpstr>InterWorks – Case Study</vt:lpstr>
      <vt:lpstr>InterWorks – Case Study</vt:lpstr>
      <vt:lpstr>InterWorks – Case Study</vt:lpstr>
      <vt:lpstr>InterWorks – Case Study</vt:lpstr>
      <vt:lpstr>InterWorks – Case Study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InterWorks – Case Study</dc:title>
  <dc:creator>No</dc:creator>
  <cp:lastModifiedBy>No</cp:lastModifiedBy>
  <cp:revision>12</cp:revision>
  <dcterms:created xsi:type="dcterms:W3CDTF">2021-02-28T01:46:56Z</dcterms:created>
  <dcterms:modified xsi:type="dcterms:W3CDTF">2021-03-02T00:36:09Z</dcterms:modified>
</cp:coreProperties>
</file>

<file path=docProps/thumbnail.jpeg>
</file>